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84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16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31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6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03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53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3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72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4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0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B8E17-4593-4947-AD8B-A7F0AD4CC9E1}" type="datetimeFigureOut">
              <a:rPr lang="en-GB" smtClean="0"/>
              <a:t>06/11/2016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738AF-B52C-4FE2-801D-94250D264E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Islamic Micro-finance in Nigeria</a:t>
            </a:r>
            <a:br>
              <a:rPr lang="en-GB" dirty="0" smtClean="0"/>
            </a:br>
            <a:r>
              <a:rPr lang="en-GB" dirty="0" smtClean="0"/>
              <a:t>Issues and Prospect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70992"/>
          </a:xfrm>
        </p:spPr>
        <p:txBody>
          <a:bodyPr/>
          <a:lstStyle/>
          <a:p>
            <a:r>
              <a:rPr lang="en-GB" dirty="0" err="1" smtClean="0"/>
              <a:t>Salaudeen</a:t>
            </a:r>
            <a:r>
              <a:rPr lang="en-GB" dirty="0" smtClean="0"/>
              <a:t> </a:t>
            </a:r>
            <a:r>
              <a:rPr lang="en-GB" dirty="0" err="1" smtClean="0"/>
              <a:t>Jubril</a:t>
            </a:r>
            <a:r>
              <a:rPr lang="en-GB" dirty="0" smtClean="0"/>
              <a:t> </a:t>
            </a:r>
            <a:r>
              <a:rPr lang="en-GB" dirty="0" err="1" smtClean="0"/>
              <a:t>Abdullahi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715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Islamic </a:t>
            </a:r>
            <a:r>
              <a:rPr lang="en-GB" dirty="0" smtClean="0"/>
              <a:t>Micro-Financing  </a:t>
            </a:r>
            <a:r>
              <a:rPr lang="en-GB" dirty="0" smtClean="0"/>
              <a:t>has </a:t>
            </a:r>
            <a:r>
              <a:rPr lang="en-GB" dirty="0" smtClean="0"/>
              <a:t>strong potentials in </a:t>
            </a:r>
            <a:r>
              <a:rPr lang="en-GB" dirty="0" smtClean="0"/>
              <a:t>Nigeria</a:t>
            </a:r>
          </a:p>
          <a:p>
            <a:r>
              <a:rPr lang="en-GB" dirty="0" smtClean="0"/>
              <a:t>There is a need for capacity development for Islamic Microfinance in </a:t>
            </a:r>
            <a:r>
              <a:rPr lang="en-GB" dirty="0" smtClean="0"/>
              <a:t>Nigeria</a:t>
            </a:r>
          </a:p>
          <a:p>
            <a:r>
              <a:rPr lang="en-GB" dirty="0" smtClean="0"/>
              <a:t>Education of the Mases is required</a:t>
            </a:r>
          </a:p>
          <a:p>
            <a:r>
              <a:rPr lang="en-GB" dirty="0" smtClean="0"/>
              <a:t>Regulation are being put in-place for ease of operations</a:t>
            </a:r>
          </a:p>
          <a:p>
            <a:r>
              <a:rPr lang="en-GB" dirty="0" smtClean="0"/>
              <a:t>The timing for new entrance is now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57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</a:t>
            </a:r>
            <a:r>
              <a:rPr lang="en-GB" dirty="0" smtClean="0"/>
              <a:t>You</a:t>
            </a:r>
            <a:br>
              <a:rPr lang="en-GB" dirty="0" smtClean="0"/>
            </a:br>
            <a:r>
              <a:rPr lang="en-GB" dirty="0" err="1" smtClean="0"/>
              <a:t>Salaudeen</a:t>
            </a:r>
            <a:r>
              <a:rPr lang="en-GB" dirty="0" smtClean="0"/>
              <a:t> </a:t>
            </a:r>
            <a:r>
              <a:rPr lang="en-GB" dirty="0" err="1" smtClean="0"/>
              <a:t>Jubril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End of 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48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Nigeria in brief</a:t>
            </a:r>
          </a:p>
          <a:p>
            <a:r>
              <a:rPr lang="en-GB" dirty="0" smtClean="0"/>
              <a:t>Microfinance in Nigeria</a:t>
            </a:r>
          </a:p>
          <a:p>
            <a:r>
              <a:rPr lang="en-GB" dirty="0" smtClean="0"/>
              <a:t>Efforts at Micro-Financing</a:t>
            </a:r>
          </a:p>
          <a:p>
            <a:r>
              <a:rPr lang="en-GB" dirty="0" smtClean="0"/>
              <a:t>Islamic Microfinance</a:t>
            </a:r>
          </a:p>
          <a:p>
            <a:r>
              <a:rPr lang="en-GB" dirty="0" smtClean="0"/>
              <a:t>Issues with Islamic microfinancing</a:t>
            </a:r>
          </a:p>
          <a:p>
            <a:r>
              <a:rPr lang="en-GB" dirty="0" smtClean="0"/>
              <a:t> Opportunities in Islamic Microfinancing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0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Nigeria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Population:  173.6 million (2013)</a:t>
            </a:r>
          </a:p>
          <a:p>
            <a:r>
              <a:rPr lang="en-GB" dirty="0" smtClean="0"/>
              <a:t>Area: total: 923,768 </a:t>
            </a:r>
            <a:r>
              <a:rPr lang="en-GB" dirty="0" err="1" smtClean="0"/>
              <a:t>sq</a:t>
            </a:r>
            <a:r>
              <a:rPr lang="en-GB" dirty="0" smtClean="0"/>
              <a:t> km</a:t>
            </a:r>
          </a:p>
          <a:p>
            <a:pPr marL="0" indent="0">
              <a:buNone/>
            </a:pPr>
            <a:r>
              <a:rPr lang="en-GB" dirty="0" smtClean="0"/>
              <a:t>                       land: 910,768 </a:t>
            </a:r>
            <a:r>
              <a:rPr lang="en-GB" dirty="0" err="1" smtClean="0"/>
              <a:t>sq</a:t>
            </a:r>
            <a:r>
              <a:rPr lang="en-GB" dirty="0" smtClean="0"/>
              <a:t> km</a:t>
            </a:r>
          </a:p>
          <a:p>
            <a:pPr marL="0" indent="0">
              <a:buNone/>
            </a:pPr>
            <a:r>
              <a:rPr lang="en-GB" dirty="0" smtClean="0"/>
              <a:t>                       water: 13,000 </a:t>
            </a:r>
            <a:r>
              <a:rPr lang="en-GB" dirty="0" err="1" smtClean="0"/>
              <a:t>sq</a:t>
            </a:r>
            <a:r>
              <a:rPr lang="en-GB" dirty="0" smtClean="0"/>
              <a:t> km</a:t>
            </a:r>
          </a:p>
          <a:p>
            <a:r>
              <a:rPr lang="en-GB" dirty="0" smtClean="0"/>
              <a:t>Currency: Naira</a:t>
            </a:r>
          </a:p>
          <a:p>
            <a:r>
              <a:rPr lang="en-GB" dirty="0" smtClean="0"/>
              <a:t>GDP:</a:t>
            </a:r>
            <a:r>
              <a:rPr lang="en-GB" dirty="0"/>
              <a:t> </a:t>
            </a:r>
            <a:r>
              <a:rPr lang="en-GB" dirty="0" smtClean="0"/>
              <a:t>$492.986 billion (nominal; 2015) $1,105.343 Billion (PPP; 2015)</a:t>
            </a:r>
          </a:p>
          <a:p>
            <a:pPr marL="0" indent="0">
              <a:buNone/>
            </a:pPr>
            <a:r>
              <a:rPr lang="en-GB" dirty="0" smtClean="0"/>
              <a:t>Official Language: English and French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85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Micro-Financing in Nigeria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Perceived </a:t>
            </a:r>
            <a:r>
              <a:rPr lang="en-GB" dirty="0"/>
              <a:t>deficiencies in the existing financing schemes for the poor and small businesses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Existing </a:t>
            </a:r>
            <a:r>
              <a:rPr lang="en-GB" dirty="0"/>
              <a:t>community banks and NGO microfinance </a:t>
            </a:r>
            <a:r>
              <a:rPr lang="en-GB" dirty="0" smtClean="0"/>
              <a:t>licenced by </a:t>
            </a:r>
            <a:r>
              <a:rPr lang="en-GB" dirty="0"/>
              <a:t>CBN</a:t>
            </a:r>
            <a:r>
              <a:rPr lang="en-GB" dirty="0" smtClean="0"/>
              <a:t> for operations in 2007</a:t>
            </a:r>
          </a:p>
          <a:p>
            <a:r>
              <a:rPr lang="en-GB" dirty="0" smtClean="0"/>
              <a:t>Over 40% of the licenced MFB have failed</a:t>
            </a:r>
          </a:p>
          <a:p>
            <a:r>
              <a:rPr lang="en-GB" dirty="0" smtClean="0"/>
              <a:t>Frowning </a:t>
            </a:r>
            <a:r>
              <a:rPr lang="en-GB" dirty="0"/>
              <a:t>at interest on loans due to </a:t>
            </a:r>
            <a:r>
              <a:rPr lang="en-GB" dirty="0" smtClean="0"/>
              <a:t>religious</a:t>
            </a:r>
          </a:p>
          <a:p>
            <a:r>
              <a:rPr lang="en-GB" dirty="0" smtClean="0"/>
              <a:t>Withdrawal of 224 </a:t>
            </a:r>
            <a:r>
              <a:rPr lang="en-GB" dirty="0"/>
              <a:t>microfinance </a:t>
            </a:r>
            <a:r>
              <a:rPr lang="en-GB" dirty="0" smtClean="0"/>
              <a:t>banks license </a:t>
            </a:r>
            <a:r>
              <a:rPr lang="en-GB" dirty="0"/>
              <a:t>in 2010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5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Efforts of the past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 Financial dualism:  Poverty </a:t>
            </a:r>
            <a:r>
              <a:rPr lang="en-GB" dirty="0"/>
              <a:t>and </a:t>
            </a:r>
            <a:r>
              <a:rPr lang="en-GB" dirty="0" smtClean="0"/>
              <a:t>Unemployment </a:t>
            </a:r>
            <a:endParaRPr lang="en-GB" dirty="0"/>
          </a:p>
          <a:p>
            <a:r>
              <a:rPr lang="en-GB" dirty="0" smtClean="0"/>
              <a:t> Rural </a:t>
            </a:r>
            <a:r>
              <a:rPr lang="en-GB" dirty="0"/>
              <a:t>banking scheme, </a:t>
            </a:r>
            <a:endParaRPr lang="en-GB" dirty="0" smtClean="0"/>
          </a:p>
          <a:p>
            <a:r>
              <a:rPr lang="en-GB" dirty="0" smtClean="0"/>
              <a:t>Peoples </a:t>
            </a:r>
            <a:r>
              <a:rPr lang="en-GB" dirty="0"/>
              <a:t>Bank</a:t>
            </a:r>
            <a:r>
              <a:rPr lang="en-GB" dirty="0" smtClean="0"/>
              <a:t>,</a:t>
            </a:r>
          </a:p>
          <a:p>
            <a:r>
              <a:rPr lang="en-GB" dirty="0" smtClean="0"/>
              <a:t>Operation </a:t>
            </a:r>
            <a:r>
              <a:rPr lang="en-GB" dirty="0"/>
              <a:t>feed the nation (OFN</a:t>
            </a:r>
            <a:r>
              <a:rPr lang="en-GB" dirty="0" smtClean="0"/>
              <a:t>),</a:t>
            </a:r>
          </a:p>
          <a:p>
            <a:r>
              <a:rPr lang="en-GB" dirty="0" smtClean="0"/>
              <a:t>Green </a:t>
            </a:r>
            <a:r>
              <a:rPr lang="en-GB" dirty="0"/>
              <a:t>revolution, </a:t>
            </a:r>
            <a:endParaRPr lang="en-GB" dirty="0" smtClean="0"/>
          </a:p>
          <a:p>
            <a:r>
              <a:rPr lang="en-GB" dirty="0" smtClean="0"/>
              <a:t>Nigerian </a:t>
            </a:r>
            <a:r>
              <a:rPr lang="en-GB" dirty="0"/>
              <a:t>Bank of Commerce and Industry (NBCI), </a:t>
            </a:r>
            <a:endParaRPr lang="en-GB" dirty="0" smtClean="0"/>
          </a:p>
          <a:p>
            <a:r>
              <a:rPr lang="en-GB" dirty="0" smtClean="0"/>
              <a:t>Nigerian </a:t>
            </a:r>
            <a:r>
              <a:rPr lang="en-GB" dirty="0"/>
              <a:t>Agricultural and Cooperative Bank, </a:t>
            </a:r>
            <a:endParaRPr lang="en-GB" dirty="0" smtClean="0"/>
          </a:p>
          <a:p>
            <a:r>
              <a:rPr lang="en-GB" dirty="0" smtClean="0"/>
              <a:t>Nigerian </a:t>
            </a:r>
            <a:r>
              <a:rPr lang="en-GB" dirty="0"/>
              <a:t>Economic Reconstruction Fund (NERFUND), </a:t>
            </a:r>
            <a:endParaRPr lang="en-GB" dirty="0" smtClean="0"/>
          </a:p>
          <a:p>
            <a:r>
              <a:rPr lang="en-GB" dirty="0" smtClean="0"/>
              <a:t>Nigerian </a:t>
            </a:r>
            <a:r>
              <a:rPr lang="en-GB" dirty="0"/>
              <a:t>Directorate of Employment (NDE</a:t>
            </a:r>
            <a:r>
              <a:rPr lang="en-GB" dirty="0" smtClean="0"/>
              <a:t>),</a:t>
            </a:r>
          </a:p>
          <a:p>
            <a:r>
              <a:rPr lang="en-GB" dirty="0" smtClean="0"/>
              <a:t> </a:t>
            </a:r>
            <a:r>
              <a:rPr lang="en-GB" dirty="0"/>
              <a:t>Family Economic Advancement Programme (FEAP</a:t>
            </a:r>
            <a:r>
              <a:rPr lang="en-GB" dirty="0" smtClean="0"/>
              <a:t>),</a:t>
            </a:r>
          </a:p>
          <a:p>
            <a:r>
              <a:rPr lang="en-GB" dirty="0" smtClean="0"/>
              <a:t> </a:t>
            </a:r>
            <a:r>
              <a:rPr lang="en-GB" dirty="0"/>
              <a:t>Poverty Alleviation Programme (PAP), </a:t>
            </a:r>
            <a:endParaRPr lang="en-GB" dirty="0" smtClean="0"/>
          </a:p>
          <a:p>
            <a:r>
              <a:rPr lang="en-GB" dirty="0" smtClean="0"/>
              <a:t>Nigerian </a:t>
            </a:r>
            <a:r>
              <a:rPr lang="en-GB" dirty="0"/>
              <a:t>Industrial Development Bank (NIDB</a:t>
            </a:r>
            <a:r>
              <a:rPr lang="en-GB" dirty="0" smtClean="0"/>
              <a:t>)</a:t>
            </a:r>
          </a:p>
          <a:p>
            <a:r>
              <a:rPr lang="en-GB" dirty="0"/>
              <a:t>Bank of Industry (BOI), </a:t>
            </a:r>
            <a:endParaRPr lang="en-GB" dirty="0" smtClean="0"/>
          </a:p>
          <a:p>
            <a:r>
              <a:rPr lang="en-GB" dirty="0" smtClean="0"/>
              <a:t>Nigerian </a:t>
            </a:r>
            <a:r>
              <a:rPr lang="en-GB" dirty="0"/>
              <a:t>Agricultural Cooperative and Rural Development Bank (NACRDB</a:t>
            </a:r>
            <a:r>
              <a:rPr lang="en-GB" dirty="0" smtClean="0"/>
              <a:t>),</a:t>
            </a:r>
          </a:p>
          <a:p>
            <a:r>
              <a:rPr lang="en-GB" dirty="0" smtClean="0"/>
              <a:t>Community </a:t>
            </a:r>
            <a:r>
              <a:rPr lang="en-GB" dirty="0"/>
              <a:t>banking and </a:t>
            </a:r>
            <a:endParaRPr lang="en-GB" dirty="0" smtClean="0"/>
          </a:p>
          <a:p>
            <a:r>
              <a:rPr lang="en-GB" dirty="0" smtClean="0"/>
              <a:t>Microfinance </a:t>
            </a:r>
            <a:r>
              <a:rPr lang="en-GB" dirty="0"/>
              <a:t>banking</a:t>
            </a:r>
          </a:p>
        </p:txBody>
      </p:sp>
    </p:spTree>
    <p:extLst>
      <p:ext uri="{BB962C8B-B14F-4D97-AF65-F5344CB8AC3E}">
        <p14:creationId xmlns:p14="http://schemas.microsoft.com/office/powerpoint/2010/main" val="327315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Islamic micro-finance in Nigeria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CBN sent out an Exposure Guidelines on the Regulation and Supervision of Non Interest (Islamic) Microfinance Banks in Nigeria May, 2016</a:t>
            </a:r>
          </a:p>
          <a:p>
            <a:r>
              <a:rPr lang="en-GB" dirty="0" smtClean="0"/>
              <a:t>We have a few groups who have piloted and they are quite encouraging</a:t>
            </a:r>
          </a:p>
          <a:p>
            <a:r>
              <a:rPr lang="en-GB" dirty="0" smtClean="0"/>
              <a:t>Muslims are focused in Food production and there are small farm holders which is a ready market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053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with Islamic Micro Finance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Lack </a:t>
            </a:r>
            <a:r>
              <a:rPr lang="en-GB" dirty="0"/>
              <a:t>of basic infrastructure compounds the operational difficulties of these </a:t>
            </a:r>
            <a:r>
              <a:rPr lang="en-GB" dirty="0" smtClean="0"/>
              <a:t>banks</a:t>
            </a:r>
          </a:p>
          <a:p>
            <a:r>
              <a:rPr lang="en-GB" dirty="0" smtClean="0"/>
              <a:t>Lack of Skilled labour to operate and manage Islamic microfinance bank</a:t>
            </a:r>
          </a:p>
          <a:p>
            <a:r>
              <a:rPr lang="en-GB" dirty="0" smtClean="0"/>
              <a:t>Poor banking </a:t>
            </a:r>
            <a:r>
              <a:rPr lang="en-GB" dirty="0"/>
              <a:t>culture in the rural areas and among the urban </a:t>
            </a:r>
            <a:r>
              <a:rPr lang="en-GB" dirty="0" smtClean="0"/>
              <a:t>poor</a:t>
            </a:r>
          </a:p>
          <a:p>
            <a:r>
              <a:rPr lang="en-GB" dirty="0" smtClean="0"/>
              <a:t>Lack of awareness and promotion for Islamic Finance by regulators and practitioners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2153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Islamic Microfinance Prospects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About </a:t>
            </a:r>
            <a:r>
              <a:rPr lang="en-GB" dirty="0"/>
              <a:t>70% of the </a:t>
            </a:r>
            <a:r>
              <a:rPr lang="en-GB" dirty="0" smtClean="0"/>
              <a:t>population engaged </a:t>
            </a:r>
            <a:r>
              <a:rPr lang="en-GB" dirty="0"/>
              <a:t>in the informal sector or agricultural </a:t>
            </a:r>
            <a:r>
              <a:rPr lang="en-GB" dirty="0" smtClean="0"/>
              <a:t>production</a:t>
            </a:r>
          </a:p>
          <a:p>
            <a:r>
              <a:rPr lang="en-GB" dirty="0"/>
              <a:t>Government’s renewed interest and improved regulatory environment in the microfinance </a:t>
            </a:r>
            <a:r>
              <a:rPr lang="en-GB" dirty="0" smtClean="0"/>
              <a:t>sub-sector</a:t>
            </a:r>
          </a:p>
          <a:p>
            <a:r>
              <a:rPr lang="en-GB" dirty="0" smtClean="0"/>
              <a:t>Nigerian Muslims are looking forward to have Islamic Microfinance Institutions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471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Opportunities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new phase of licensing by the CBN</a:t>
            </a:r>
          </a:p>
          <a:p>
            <a:r>
              <a:rPr lang="en-GB" dirty="0" smtClean="0"/>
              <a:t>Training and Development opportunities</a:t>
            </a:r>
          </a:p>
          <a:p>
            <a:r>
              <a:rPr lang="en-GB" dirty="0" smtClean="0"/>
              <a:t>Opportunities for Takaful and Micro-Takaful</a:t>
            </a:r>
          </a:p>
          <a:p>
            <a:r>
              <a:rPr lang="en-GB" dirty="0" smtClean="0"/>
              <a:t>Opportunities for Islamic Venture Capitals</a:t>
            </a:r>
          </a:p>
          <a:p>
            <a:r>
              <a:rPr lang="en-GB" dirty="0" smtClean="0"/>
              <a:t>Opportunities for Investors who are looking at green fields</a:t>
            </a:r>
          </a:p>
          <a:p>
            <a:r>
              <a:rPr lang="en-GB" dirty="0" smtClean="0"/>
              <a:t>Consulting opportunities</a:t>
            </a:r>
          </a:p>
          <a:p>
            <a:r>
              <a:rPr lang="en-GB" dirty="0" smtClean="0"/>
              <a:t>Infrastructure Development opportunities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83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470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Islamic Micro-finance in Nigeria Issues and Prospect</vt:lpstr>
      <vt:lpstr>Outline</vt:lpstr>
      <vt:lpstr>Nigeria</vt:lpstr>
      <vt:lpstr>Micro-Financing in Nigeria</vt:lpstr>
      <vt:lpstr>Efforts of the past</vt:lpstr>
      <vt:lpstr>Islamic micro-finance in Nigeria </vt:lpstr>
      <vt:lpstr>Issues with Islamic Micro Finance</vt:lpstr>
      <vt:lpstr>Islamic Microfinance Prospects </vt:lpstr>
      <vt:lpstr>Opportunities</vt:lpstr>
      <vt:lpstr>Summary</vt:lpstr>
      <vt:lpstr>Thank You Salaudeen Jubril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Islamic Micro-finance in Nigeria Issues and Prospect</dc:title>
  <dc:creator>Jubril Salaudeen</dc:creator>
  <cp:lastModifiedBy>Jubril Salaudeen</cp:lastModifiedBy>
  <cp:revision>18</cp:revision>
  <dcterms:created xsi:type="dcterms:W3CDTF">2016-10-12T13:07:38Z</dcterms:created>
  <dcterms:modified xsi:type="dcterms:W3CDTF">2016-11-06T19:07:21Z</dcterms:modified>
</cp:coreProperties>
</file>